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6" name="Shape 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" name="Shape 10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" name="Shape 11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" name="Shape 18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Shape 26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Shape 27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  <a:endParaRPr sz="30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  <a:endParaRPr sz="30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  <a:endParaRPr sz="30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  <a:endParaRPr sz="30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1pPr>
      <a:lvl2pPr indent="228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457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685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9144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1430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371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1600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1828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1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hyperlink" Target="http://trac.webkit.org/changeset/51783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508000" y="60960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Happy hacking !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432458" y="619444"/>
            <a:ext cx="8634861" cy="4024989"/>
            <a:chOff x="-126999" y="-88899"/>
            <a:chExt cx="8634859" cy="4024988"/>
          </a:xfrm>
        </p:grpSpPr>
        <p:pic>
          <p:nvPicPr>
            <p:cNvPr id="50" name="pasted-image.png"/>
            <p:cNvPicPr/>
            <p:nvPr/>
          </p:nvPicPr>
          <p:blipFill>
            <a:blip r:embed="rId2">
              <a:extLst/>
            </a:blip>
            <a:srcRect l="16416" t="0" r="16416" b="0"/>
            <a:stretch>
              <a:fillRect/>
            </a:stretch>
          </p:blipFill>
          <p:spPr>
            <a:xfrm>
              <a:off x="0" y="0"/>
              <a:ext cx="8380860" cy="369478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8634860" cy="4024989"/>
            </a:xfrm>
            <a:prstGeom prst="rect">
              <a:avLst/>
            </a:prstGeom>
            <a:effectLst/>
          </p:spPr>
        </p:pic>
      </p:grpSp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How to discover contribution item ?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Gyuyoung Kim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5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47048" y="2446468"/>
            <a:ext cx="4361653" cy="3910949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grpSp>
        <p:nvGrpSpPr>
          <p:cNvPr id="58" name="Group 58"/>
          <p:cNvGrpSpPr/>
          <p:nvPr/>
        </p:nvGrpSpPr>
        <p:grpSpPr>
          <a:xfrm>
            <a:off x="9622084" y="620389"/>
            <a:ext cx="3376371" cy="3296452"/>
            <a:chOff x="-127000" y="-88900"/>
            <a:chExt cx="3376369" cy="3296451"/>
          </a:xfrm>
        </p:grpSpPr>
        <p:pic>
          <p:nvPicPr>
            <p:cNvPr id="57" name="pasted-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122370" cy="29662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6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3376370" cy="3296452"/>
            </a:xfrm>
            <a:prstGeom prst="rect">
              <a:avLst/>
            </a:prstGeom>
            <a:effectLst/>
          </p:spPr>
        </p:pic>
      </p:grpSp>
      <p:grpSp>
        <p:nvGrpSpPr>
          <p:cNvPr id="61" name="Group 61"/>
          <p:cNvGrpSpPr/>
          <p:nvPr/>
        </p:nvGrpSpPr>
        <p:grpSpPr>
          <a:xfrm>
            <a:off x="772164" y="2727222"/>
            <a:ext cx="4144211" cy="3312695"/>
            <a:chOff x="-127000" y="-88899"/>
            <a:chExt cx="4144209" cy="3312693"/>
          </a:xfrm>
        </p:grpSpPr>
        <p:pic>
          <p:nvPicPr>
            <p:cNvPr id="60" name="pasted-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890210" cy="298249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9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27000" y="-88900"/>
              <a:ext cx="4144210" cy="3312695"/>
            </a:xfrm>
            <a:prstGeom prst="rect">
              <a:avLst/>
            </a:prstGeom>
            <a:effectLst/>
          </p:spPr>
        </p:pic>
      </p:grpSp>
      <p:grpSp>
        <p:nvGrpSpPr>
          <p:cNvPr id="64" name="Group 64"/>
          <p:cNvGrpSpPr/>
          <p:nvPr/>
        </p:nvGrpSpPr>
        <p:grpSpPr>
          <a:xfrm>
            <a:off x="4566130" y="1586051"/>
            <a:ext cx="3376371" cy="3434729"/>
            <a:chOff x="-127000" y="-88900"/>
            <a:chExt cx="3376369" cy="3434727"/>
          </a:xfrm>
        </p:grpSpPr>
        <p:pic>
          <p:nvPicPr>
            <p:cNvPr id="63" name="pasted-image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122370" cy="310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2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27000" y="-88900"/>
              <a:ext cx="3376370" cy="3434728"/>
            </a:xfrm>
            <a:prstGeom prst="rect">
              <a:avLst/>
            </a:prstGeom>
            <a:effectLst/>
          </p:spPr>
        </p:pic>
      </p:grpSp>
      <p:pic>
        <p:nvPicPr>
          <p:cNvPr id="65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6459" y="1576266"/>
            <a:ext cx="1792017" cy="1681517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Participated in Meta bug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Meta bug is to gather related to bugs, WebKit usually file a meta bug when issue can’t be solved by a patch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12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047" y="4397046"/>
            <a:ext cx="11112896" cy="424096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856501" y="8744954"/>
            <a:ext cx="539519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34950" indent="-234950">
              <a:buSzPct val="75000"/>
              <a:buChar char="•"/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14141"/>
                </a:solidFill>
              </a:rPr>
              <a:t>https://bugs.webkit.org/show_bug.cgi?id=57312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Concentrate on a module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508000" y="2565400"/>
            <a:ext cx="11988800" cy="1517650"/>
          </a:xfrm>
          <a:prstGeom prst="rect">
            <a:avLst/>
          </a:prstGeom>
        </p:spPr>
        <p:txBody>
          <a:bodyPr anchor="t"/>
          <a:lstStyle/>
          <a:p>
            <a:pPr lvl="0" marL="263143" indent="-263143" defTabSz="327152"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016">
                <a:solidFill>
                  <a:srgbClr val="414141"/>
                </a:solidFill>
              </a:rPr>
              <a:t>A few talented maintainers can’t cover all modules</a:t>
            </a:r>
            <a:endParaRPr sz="2016">
              <a:solidFill>
                <a:srgbClr val="414141"/>
              </a:solidFill>
            </a:endParaRPr>
          </a:p>
          <a:p>
            <a:pPr lvl="0" marL="263143" indent="-263143" defTabSz="327152"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016">
                <a:solidFill>
                  <a:srgbClr val="414141"/>
                </a:solidFill>
              </a:rPr>
              <a:t>Important to be recognised as an expert for specific module or feature</a:t>
            </a:r>
            <a:endParaRPr sz="2016">
              <a:solidFill>
                <a:srgbClr val="414141"/>
              </a:solidFill>
            </a:endParaRPr>
          </a:p>
          <a:p>
            <a:pPr lvl="1" marL="526287" indent="-263143" defTabSz="327152"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016">
                <a:solidFill>
                  <a:srgbClr val="414141"/>
                </a:solidFill>
              </a:rPr>
              <a:t>e.g) WebKit reviewer, Chromium owner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6330850" y="9258300"/>
            <a:ext cx="330400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sp>
        <p:nvSpPr>
          <p:cNvPr id="129" name="Shape 129"/>
          <p:cNvSpPr/>
          <p:nvPr/>
        </p:nvSpPr>
        <p:spPr>
          <a:xfrm>
            <a:off x="7884641" y="4343399"/>
            <a:ext cx="363631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374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3746"/>
                </a:solidFill>
              </a:rPr>
              <a:t>Open source is team work</a:t>
            </a:r>
          </a:p>
        </p:txBody>
      </p:sp>
      <p:grpSp>
        <p:nvGrpSpPr>
          <p:cNvPr id="132" name="Group 132"/>
          <p:cNvGrpSpPr/>
          <p:nvPr/>
        </p:nvGrpSpPr>
        <p:grpSpPr>
          <a:xfrm>
            <a:off x="7023113" y="5581650"/>
            <a:ext cx="5359374" cy="2947923"/>
            <a:chOff x="-127000" y="-88900"/>
            <a:chExt cx="5359372" cy="2947922"/>
          </a:xfrm>
        </p:grpSpPr>
        <p:pic>
          <p:nvPicPr>
            <p:cNvPr id="131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05373" cy="261772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359373" cy="2947923"/>
            </a:xfrm>
            <a:prstGeom prst="rect">
              <a:avLst/>
            </a:prstGeom>
            <a:effectLst/>
          </p:spPr>
        </p:pic>
      </p:grpSp>
      <p:pic>
        <p:nvPicPr>
          <p:cNvPr id="13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991" y="4313868"/>
            <a:ext cx="5630600" cy="4844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300">
                <a:solidFill>
                  <a:srgbClr val="D93E2B"/>
                </a:solidFill>
              </a:rPr>
              <a:t>Appendix - 1</a:t>
            </a:r>
            <a:endParaRPr sz="8300">
              <a:solidFill>
                <a:srgbClr val="D93E2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D93E2B"/>
                </a:solidFill>
              </a:rPr>
              <a:t>What skill do you need to contribute ?</a:t>
            </a:r>
          </a:p>
        </p:txBody>
      </p:sp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English is always important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Don’t stop to speak English</a:t>
            </a:r>
            <a:endParaRPr sz="3600">
              <a:solidFill>
                <a:srgbClr val="414141"/>
              </a:solidFill>
            </a:endParaRPr>
          </a:p>
          <a:p>
            <a:pPr lvl="1" marL="1082322" indent="-421922">
              <a:buClrTx/>
              <a:buSzPct val="100000"/>
              <a:buFontTx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414141"/>
                </a:solidFill>
              </a:rPr>
              <a:t>See US drama or movie with English caption</a:t>
            </a:r>
            <a:endParaRPr sz="2300">
              <a:solidFill>
                <a:srgbClr val="414141"/>
              </a:solidFill>
            </a:endParaRPr>
          </a:p>
          <a:p>
            <a:pPr lvl="1" marL="1082322" indent="-421922">
              <a:buClrTx/>
              <a:buSzPct val="100000"/>
              <a:buFontTx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414141"/>
                </a:solidFill>
              </a:rPr>
              <a:t>Steady phone English</a:t>
            </a:r>
            <a:endParaRPr sz="2300">
              <a:solidFill>
                <a:srgbClr val="414141"/>
              </a:solidFill>
            </a:endParaRPr>
          </a:p>
          <a:p>
            <a:pPr lvl="1" marL="1082322" indent="-421922">
              <a:buClrTx/>
              <a:buSzPct val="100000"/>
              <a:buFontTx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414141"/>
                </a:solidFill>
              </a:rPr>
              <a:t>Have a dinner party with foreigner visitor</a:t>
            </a:r>
            <a:endParaRPr sz="2300">
              <a:solidFill>
                <a:srgbClr val="414141"/>
              </a:solidFill>
            </a:endParaRPr>
          </a:p>
          <a:p>
            <a:pPr lvl="1" marL="1082322" indent="-421922">
              <a:buClrTx/>
              <a:buSzPct val="100000"/>
              <a:buFontTx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414141"/>
                </a:solidFill>
              </a:rPr>
              <a:t>Have foreigner friends</a:t>
            </a:r>
            <a:endParaRPr sz="23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List up impressive review comments</a:t>
            </a:r>
            <a:endParaRPr sz="3600">
              <a:solidFill>
                <a:srgbClr val="414141"/>
              </a:solidFill>
            </a:endParaRPr>
          </a:p>
          <a:p>
            <a:pPr lvl="1" marL="1320800" indent="-660400">
              <a:buClrTx/>
              <a:buSzPct val="100000"/>
              <a:buFontTx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414141"/>
                </a:solidFill>
              </a:rPr>
              <a:t>Make own idiom note that you have used in contribution or review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English is always important (Cont.)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58445" indent="-258445" defTabSz="321310"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970">
                <a:solidFill>
                  <a:srgbClr val="414141"/>
                </a:solidFill>
              </a:rPr>
              <a:t>My note which summarise idioms mentioned in WebKit code review</a:t>
            </a:r>
            <a:endParaRPr sz="2970">
              <a:solidFill>
                <a:srgbClr val="414141"/>
              </a:solidFill>
            </a:endParaRPr>
          </a:p>
          <a:p>
            <a:pPr lvl="1" marL="516890" indent="-258445" defTabSz="321310">
              <a:spcBef>
                <a:spcPts val="13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i="1" sz="1980">
                <a:solidFill>
                  <a:srgbClr val="414141"/>
                </a:solidFill>
              </a:rPr>
              <a:t>As a step to let ewk be compliant with webkit coding style</a:t>
            </a:r>
            <a:endParaRPr i="1" sz="1980">
              <a:solidFill>
                <a:srgbClr val="414141"/>
              </a:solidFill>
            </a:endParaRPr>
          </a:p>
          <a:p>
            <a:pPr lvl="1" marL="516890" indent="-258445" defTabSz="321310">
              <a:spcBef>
                <a:spcPts val="13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i="1" sz="1980">
                <a:solidFill>
                  <a:srgbClr val="414141"/>
                </a:solidFill>
              </a:rPr>
              <a:t>Anybody free for review ?</a:t>
            </a:r>
            <a:endParaRPr i="1" sz="1980">
              <a:solidFill>
                <a:srgbClr val="414141"/>
              </a:solidFill>
            </a:endParaRPr>
          </a:p>
          <a:p>
            <a:pPr lvl="1" marL="516890" indent="-258445" defTabSz="321310">
              <a:spcBef>
                <a:spcPts val="13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i="1" sz="1980">
                <a:solidFill>
                  <a:srgbClr val="414141"/>
                </a:solidFill>
              </a:rPr>
              <a:t>The API(or patch) needs some love</a:t>
            </a:r>
            <a:endParaRPr i="1" sz="1980">
              <a:solidFill>
                <a:srgbClr val="414141"/>
              </a:solidFill>
            </a:endParaRPr>
          </a:p>
          <a:p>
            <a:pPr lvl="1" marL="516890" indent="-258445" defTabSz="321310">
              <a:spcBef>
                <a:spcPts val="13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i="1" sz="1980">
                <a:solidFill>
                  <a:srgbClr val="414141"/>
                </a:solidFill>
              </a:rPr>
              <a:t>It would be good if you said XXXXX or it would be good to add a comment explaining why this is being done</a:t>
            </a:r>
            <a:endParaRPr i="1" sz="1980">
              <a:solidFill>
                <a:srgbClr val="414141"/>
              </a:solidFill>
            </a:endParaRPr>
          </a:p>
          <a:p>
            <a:pPr lvl="1" marL="516890" indent="-258445" defTabSz="321310">
              <a:spcBef>
                <a:spcPts val="13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i="1" sz="1980">
                <a:solidFill>
                  <a:srgbClr val="414141"/>
                </a:solidFill>
              </a:rPr>
              <a:t>This is the way to go</a:t>
            </a:r>
            <a:endParaRPr i="1" sz="1980">
              <a:solidFill>
                <a:srgbClr val="414141"/>
              </a:solidFill>
            </a:endParaRPr>
          </a:p>
          <a:p>
            <a:pPr lvl="1" marL="516890" indent="-258445" defTabSz="321310">
              <a:spcBef>
                <a:spcPts val="13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i="1" sz="1980">
                <a:solidFill>
                  <a:srgbClr val="414141"/>
                </a:solidFill>
              </a:rPr>
              <a:t>Since nobody tells me about the next and future</a:t>
            </a:r>
            <a:endParaRPr i="1" sz="1980">
              <a:solidFill>
                <a:srgbClr val="414141"/>
              </a:solidFill>
            </a:endParaRPr>
          </a:p>
          <a:p>
            <a:pPr lvl="1" marL="516890" indent="-258445" defTabSz="321310">
              <a:spcBef>
                <a:spcPts val="13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i="1" sz="1980">
                <a:solidFill>
                  <a:srgbClr val="414141"/>
                </a:solidFill>
              </a:rPr>
              <a:t>Sound great !!</a:t>
            </a:r>
            <a:endParaRPr i="1" sz="1980">
              <a:solidFill>
                <a:srgbClr val="414141"/>
              </a:solidFill>
            </a:endParaRPr>
          </a:p>
          <a:p>
            <a:pPr lvl="1" marL="516890" indent="-258445" defTabSz="321310">
              <a:spcBef>
                <a:spcPts val="13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i="1" sz="1980">
                <a:solidFill>
                  <a:srgbClr val="414141"/>
                </a:solidFill>
              </a:rPr>
              <a:t>I dislike that people review these things without good explanation and without knowledge of the area</a:t>
            </a:r>
            <a:endParaRPr i="1" sz="1980">
              <a:solidFill>
                <a:srgbClr val="414141"/>
              </a:solidFill>
            </a:endParaRPr>
          </a:p>
          <a:p>
            <a:pPr lvl="1" marL="516890" indent="-258445" defTabSz="321310">
              <a:spcBef>
                <a:spcPts val="13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i="1" sz="1980">
                <a:solidFill>
                  <a:srgbClr val="414141"/>
                </a:solidFill>
              </a:rPr>
              <a:t>Looks like there are enough concerns to r</a:t>
            </a:r>
            <a:endParaRPr i="1" sz="1980">
              <a:solidFill>
                <a:srgbClr val="414141"/>
              </a:solidFill>
            </a:endParaRPr>
          </a:p>
          <a:p>
            <a:pPr lvl="1" marL="516890" indent="-258445" defTabSz="321310">
              <a:spcBef>
                <a:spcPts val="13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i="1" sz="1980">
                <a:solidFill>
                  <a:srgbClr val="414141"/>
                </a:solidFill>
              </a:rPr>
              <a:t>I'd like to apologise ahead of time for the inconvenience</a:t>
            </a:r>
          </a:p>
        </p:txBody>
      </p:sp>
      <p:sp>
        <p:nvSpPr>
          <p:cNvPr id="144" name="Shape 1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Reply to question ASAP !</a:t>
            </a:r>
          </a:p>
        </p:txBody>
      </p:sp>
      <p:pic>
        <p:nvPicPr>
          <p:cNvPr id="147" name="Screen Shot 2014-04-22 at 7.52.0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1508" y="5315169"/>
            <a:ext cx="6353976" cy="410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7715337" y="4704314"/>
            <a:ext cx="404678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WebKit Contributor Location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xfrm>
            <a:off x="508000" y="2628900"/>
            <a:ext cx="11988800" cy="3586130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Time gap can sometimes become a problem when you want to get review from other continent’s reviewer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To land your patch ASAP,</a:t>
            </a:r>
            <a:br>
              <a:rPr sz="3600">
                <a:solidFill>
                  <a:srgbClr val="414141"/>
                </a:solidFill>
              </a:rPr>
            </a:br>
            <a:r>
              <a:rPr sz="3600">
                <a:solidFill>
                  <a:srgbClr val="414141"/>
                </a:solidFill>
              </a:rPr>
              <a:t>you need to try to reply</a:t>
            </a:r>
            <a:br>
              <a:rPr sz="3600">
                <a:solidFill>
                  <a:srgbClr val="414141"/>
                </a:solidFill>
              </a:rPr>
            </a:br>
            <a:r>
              <a:rPr sz="3600">
                <a:solidFill>
                  <a:srgbClr val="414141"/>
                </a:solidFill>
              </a:rPr>
              <a:t>to comment or question </a:t>
            </a:r>
          </a:p>
        </p:txBody>
      </p:sp>
      <p:sp>
        <p:nvSpPr>
          <p:cNvPr id="150" name="Shape 150"/>
          <p:cNvSpPr/>
          <p:nvPr>
            <p:ph type="sldNum" sz="quarter" idx="2"/>
          </p:nvPr>
        </p:nvSpPr>
        <p:spPr>
          <a:xfrm>
            <a:off x="10426699" y="10452100"/>
            <a:ext cx="3429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00">
                <a:solidFill>
                  <a:srgbClr val="D93E2B"/>
                </a:solidFill>
              </a:rPr>
              <a:t>Don’t be afraid of talking with foreigner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Most serious problem to Korean developer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Reviewer/Committer NEVER kill you </a:t>
            </a:r>
            <a:br>
              <a:rPr sz="3600">
                <a:solidFill>
                  <a:srgbClr val="414141"/>
                </a:solidFill>
              </a:rPr>
            </a:br>
            <a:r>
              <a:rPr sz="3600">
                <a:solidFill>
                  <a:srgbClr val="414141"/>
                </a:solidFill>
              </a:rPr>
              <a:t>even if you upload stupid patch !</a:t>
            </a:r>
            <a:endParaRPr sz="360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E02B0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Don’t be afraid of getting </a:t>
            </a:r>
            <a:r>
              <a:rPr sz="3600">
                <a:solidFill>
                  <a:srgbClr val="DC3154"/>
                </a:solidFill>
              </a:rPr>
              <a:t>r-</a:t>
            </a:r>
            <a:endParaRPr sz="3600">
              <a:solidFill>
                <a:srgbClr val="414141"/>
              </a:solidFill>
            </a:endParaRPr>
          </a:p>
          <a:p>
            <a:pPr lvl="1"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Code review doesn't prohibit to land </a:t>
            </a:r>
            <a:br>
              <a:rPr sz="3600">
                <a:solidFill>
                  <a:srgbClr val="414141"/>
                </a:solidFill>
              </a:rPr>
            </a:br>
            <a:r>
              <a:rPr sz="3600">
                <a:solidFill>
                  <a:srgbClr val="414141"/>
                </a:solidFill>
              </a:rPr>
              <a:t>your patch, but help to land your patch !</a:t>
            </a:r>
          </a:p>
        </p:txBody>
      </p:sp>
      <p:sp>
        <p:nvSpPr>
          <p:cNvPr id="154" name="Shape 1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1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8236" y="3692859"/>
            <a:ext cx="3294809" cy="328821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Be familiar with your laptop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xfrm>
            <a:off x="508000" y="2628900"/>
            <a:ext cx="11988800" cy="2512553"/>
          </a:xfrm>
          <a:prstGeom prst="rect">
            <a:avLst/>
          </a:prstGeom>
        </p:spPr>
        <p:txBody>
          <a:bodyPr anchor="t"/>
          <a:lstStyle/>
          <a:p>
            <a:pPr lvl="0" marL="418211" indent="-418211" defTabSz="519937">
              <a:spcBef>
                <a:spcPts val="2100"/>
              </a:spcBef>
              <a:defRPr sz="1800">
                <a:solidFill>
                  <a:srgbClr val="000000"/>
                </a:solidFill>
              </a:defRPr>
            </a:pPr>
            <a:r>
              <a:rPr sz="3204">
                <a:solidFill>
                  <a:srgbClr val="414141"/>
                </a:solidFill>
              </a:rPr>
              <a:t>Open source developer needs be connected to community constantly</a:t>
            </a:r>
            <a:endParaRPr sz="3204">
              <a:solidFill>
                <a:srgbClr val="414141"/>
              </a:solidFill>
            </a:endParaRPr>
          </a:p>
          <a:p>
            <a:pPr lvl="0" marL="418211" indent="-418211" defTabSz="519937">
              <a:spcBef>
                <a:spcPts val="2100"/>
              </a:spcBef>
              <a:defRPr sz="1800">
                <a:solidFill>
                  <a:srgbClr val="000000"/>
                </a:solidFill>
              </a:defRPr>
            </a:pPr>
            <a:r>
              <a:rPr sz="3204">
                <a:solidFill>
                  <a:srgbClr val="414141"/>
                </a:solidFill>
              </a:rPr>
              <a:t>Some Korean developers have *only* Windows PC, even a little developers among them don’t have any PC or laptop at home</a:t>
            </a:r>
          </a:p>
        </p:txBody>
      </p:sp>
      <p:sp>
        <p:nvSpPr>
          <p:cNvPr id="159" name="Shape 1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16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6049" y="5364173"/>
            <a:ext cx="5891514" cy="3920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819" y="5355233"/>
            <a:ext cx="5899237" cy="3920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49148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7801">
                <a:solidFill>
                  <a:srgbClr val="D93E2B"/>
                </a:solidFill>
              </a:rPr>
              <a:t>Appendix - 2</a:t>
            </a:r>
            <a:endParaRPr sz="7801">
              <a:solidFill>
                <a:srgbClr val="D93E2B"/>
              </a:solidFill>
            </a:endParaRPr>
          </a:p>
          <a:p>
            <a:pPr lvl="0" defTabSz="549148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5640">
                <a:solidFill>
                  <a:srgbClr val="D93E2B"/>
                </a:solidFill>
              </a:rPr>
              <a:t>Demo - how to land a patch to WebKit trunk </a:t>
            </a:r>
          </a:p>
        </p:txBody>
      </p:sp>
      <p:sp>
        <p:nvSpPr>
          <p:cNvPr id="164" name="Shape 1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1400"/>
              </a:spcBef>
              <a:defRPr sz="651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510">
                <a:solidFill>
                  <a:srgbClr val="D93E2B"/>
                </a:solidFill>
              </a:rPr>
              <a:t>How to land a patch to WebKit trunk ?</a:t>
            </a:r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16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952" y="2190750"/>
            <a:ext cx="9456438" cy="7122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508000" y="2171700"/>
            <a:ext cx="5676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Happy hacking !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6691219" y="558799"/>
            <a:ext cx="5842001" cy="8661401"/>
            <a:chOff x="-127000" y="-88900"/>
            <a:chExt cx="5842000" cy="8661400"/>
          </a:xfrm>
        </p:grpSpPr>
        <p:pic>
          <p:nvPicPr>
            <p:cNvPr id="69" name="pasted-image.tif"/>
            <p:cNvPicPr/>
            <p:nvPr/>
          </p:nvPicPr>
          <p:blipFill>
            <a:blip r:embed="rId2">
              <a:extLst/>
            </a:blip>
            <a:srcRect l="27677" t="0" r="27677" b="0"/>
            <a:stretch>
              <a:fillRect/>
            </a:stretch>
          </p:blipFill>
          <p:spPr>
            <a:xfrm>
              <a:off x="0" y="0"/>
              <a:ext cx="5588000" cy="8331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842000" cy="8661400"/>
            </a:xfrm>
            <a:prstGeom prst="rect">
              <a:avLst/>
            </a:prstGeom>
            <a:effectLst/>
          </p:spPr>
        </p:pic>
      </p:grpSp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D93E2B"/>
                </a:solidFill>
              </a:rPr>
              <a:t>Who is Gyuyoung Kim ?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5674" indent="-275674" defTabSz="514095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112">
                <a:solidFill>
                  <a:srgbClr val="414141"/>
                </a:solidFill>
              </a:rPr>
              <a:t>Join to Samsung Electronics in 2005</a:t>
            </a:r>
            <a:endParaRPr sz="2112">
              <a:solidFill>
                <a:srgbClr val="414141"/>
              </a:solidFill>
            </a:endParaRPr>
          </a:p>
          <a:p>
            <a:pPr lvl="0" marL="275674" indent="-275674" defTabSz="514095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112">
                <a:solidFill>
                  <a:srgbClr val="414141"/>
                </a:solidFill>
              </a:rPr>
              <a:t>Start to contribute a little patches to Mozilla SpiderMonkey in 2008</a:t>
            </a:r>
            <a:endParaRPr sz="2112">
              <a:solidFill>
                <a:srgbClr val="414141"/>
              </a:solidFill>
            </a:endParaRPr>
          </a:p>
          <a:p>
            <a:pPr lvl="0" marL="275674" indent="-275674" defTabSz="514095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112">
                <a:solidFill>
                  <a:srgbClr val="414141"/>
                </a:solidFill>
              </a:rPr>
              <a:t>Start to contribute to WebKit in 2009</a:t>
            </a:r>
            <a:endParaRPr sz="2112">
              <a:solidFill>
                <a:srgbClr val="414141"/>
              </a:solidFill>
            </a:endParaRPr>
          </a:p>
          <a:p>
            <a:pPr lvl="0" marL="275674" indent="-275674" defTabSz="514095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112">
                <a:solidFill>
                  <a:srgbClr val="414141"/>
                </a:solidFill>
              </a:rPr>
              <a:t>Became a WebKit committer in Oct. 2010</a:t>
            </a:r>
            <a:endParaRPr sz="2112">
              <a:solidFill>
                <a:srgbClr val="414141"/>
              </a:solidFill>
            </a:endParaRPr>
          </a:p>
          <a:p>
            <a:pPr lvl="0" marL="275674" indent="-275674" defTabSz="514095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112">
                <a:solidFill>
                  <a:srgbClr val="414141"/>
                </a:solidFill>
              </a:rPr>
              <a:t>Became a WebKit Reviewer in  Aug. 2012</a:t>
            </a:r>
            <a:endParaRPr sz="2112">
              <a:solidFill>
                <a:srgbClr val="414141"/>
              </a:solidFill>
            </a:endParaRPr>
          </a:p>
          <a:p>
            <a:pPr lvl="0" marL="275674" indent="-275674" defTabSz="514095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112">
                <a:solidFill>
                  <a:srgbClr val="414141"/>
                </a:solidFill>
              </a:rPr>
              <a:t>Became a Chromium/Blink committer in Mar. 2014</a:t>
            </a:r>
            <a:endParaRPr sz="2112">
              <a:solidFill>
                <a:srgbClr val="414141"/>
              </a:solidFill>
            </a:endParaRPr>
          </a:p>
          <a:p>
            <a:pPr lvl="0" marL="275674" indent="-275674" defTabSz="514095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112">
                <a:solidFill>
                  <a:srgbClr val="414141"/>
                </a:solidFill>
              </a:rPr>
              <a:t>What is next ??</a:t>
            </a:r>
            <a:endParaRPr sz="2112">
              <a:solidFill>
                <a:srgbClr val="414141"/>
              </a:solidFill>
            </a:endParaRPr>
          </a:p>
          <a:p>
            <a:pPr lvl="0" defTabSz="514095">
              <a:defRPr sz="1800">
                <a:solidFill>
                  <a:srgbClr val="000000"/>
                </a:solidFill>
              </a:defRPr>
            </a:pPr>
            <a:endParaRPr sz="2112">
              <a:solidFill>
                <a:srgbClr val="414141"/>
              </a:solidFill>
            </a:endParaRPr>
          </a:p>
        </p:txBody>
      </p:sp>
      <p:sp>
        <p:nvSpPr>
          <p:cNvPr id="73" name="Shape 73"/>
          <p:cNvSpPr/>
          <p:nvPr>
            <p:ph type="sldNum" sz="quarter" idx="4294967295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Demo</a:t>
            </a: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Start to fix easy thing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1221" indent="-371221" defTabSz="461518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2844">
                <a:solidFill>
                  <a:srgbClr val="414141"/>
                </a:solidFill>
              </a:rPr>
              <a:t>Fix a build error/warning during the compilation</a:t>
            </a:r>
            <a:endParaRPr sz="2844">
              <a:solidFill>
                <a:srgbClr val="414141"/>
              </a:solidFill>
            </a:endParaRPr>
          </a:p>
          <a:p>
            <a:pPr lvl="1" marL="742442" indent="-371221" defTabSz="461518">
              <a:spcBef>
                <a:spcPts val="18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2212">
                <a:solidFill>
                  <a:srgbClr val="414141"/>
                </a:solidFill>
              </a:rPr>
              <a:t>Open source build may be often broken :(</a:t>
            </a:r>
            <a:endParaRPr sz="2212">
              <a:solidFill>
                <a:srgbClr val="414141"/>
              </a:solidFill>
            </a:endParaRPr>
          </a:p>
          <a:p>
            <a:pPr lvl="0" marL="371221" indent="-371221" defTabSz="461518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endParaRPr sz="2844">
              <a:solidFill>
                <a:srgbClr val="414141"/>
              </a:solidFill>
            </a:endParaRPr>
          </a:p>
          <a:p>
            <a:pPr lvl="0" marL="371221" indent="-371221" defTabSz="461518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endParaRPr sz="2844">
              <a:solidFill>
                <a:srgbClr val="414141"/>
              </a:solidFill>
            </a:endParaRPr>
          </a:p>
          <a:p>
            <a:pPr lvl="0" marL="371221" indent="-371221" defTabSz="461518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2844">
                <a:solidFill>
                  <a:srgbClr val="414141"/>
                </a:solidFill>
              </a:rPr>
              <a:t>Maintain regression or unit test</a:t>
            </a:r>
            <a:endParaRPr sz="2844">
              <a:solidFill>
                <a:srgbClr val="414141"/>
              </a:solidFill>
            </a:endParaRPr>
          </a:p>
          <a:p>
            <a:pPr lvl="1" marL="659948" indent="-288727" defTabSz="461518">
              <a:spcBef>
                <a:spcPts val="18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2212">
                <a:solidFill>
                  <a:srgbClr val="414141"/>
                </a:solidFill>
              </a:rPr>
              <a:t>Layout test gardening, </a:t>
            </a:r>
            <a:br>
              <a:rPr sz="2212">
                <a:solidFill>
                  <a:srgbClr val="414141"/>
                </a:solidFill>
              </a:rPr>
            </a:br>
            <a:r>
              <a:rPr sz="2212">
                <a:solidFill>
                  <a:srgbClr val="414141"/>
                </a:solidFill>
              </a:rPr>
              <a:t>WebKit API unit test, etc</a:t>
            </a:r>
            <a:endParaRPr sz="2844">
              <a:solidFill>
                <a:srgbClr val="414141"/>
              </a:solidFill>
            </a:endParaRPr>
          </a:p>
          <a:p>
            <a:pPr lvl="0" marL="371221" indent="-371221" defTabSz="461518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2844">
                <a:solidFill>
                  <a:srgbClr val="414141"/>
                </a:solidFill>
              </a:rPr>
              <a:t>Apply famous C/C++ technique</a:t>
            </a:r>
            <a:br>
              <a:rPr sz="2844">
                <a:solidFill>
                  <a:srgbClr val="414141"/>
                </a:solidFill>
              </a:rPr>
            </a:br>
            <a:r>
              <a:rPr sz="2844">
                <a:solidFill>
                  <a:srgbClr val="414141"/>
                </a:solidFill>
              </a:rPr>
              <a:t>to your open source</a:t>
            </a:r>
            <a:endParaRPr sz="1896">
              <a:solidFill>
                <a:srgbClr val="414141"/>
              </a:solidFill>
            </a:endParaRPr>
          </a:p>
          <a:p>
            <a:pPr lvl="1" marL="742442" indent="-371221" defTabSz="461518">
              <a:spcBef>
                <a:spcPts val="1800"/>
              </a:spcBef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2212">
                <a:solidFill>
                  <a:srgbClr val="414141"/>
                </a:solidFill>
              </a:rPr>
              <a:t>explicit keyword, std::unique_ptr, etc.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78" name="Screen Shot 2014-04-23 at 7.24.3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8294" y="3232636"/>
            <a:ext cx="1889982" cy="5984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Screen Shot 2014-04-23 at 7.28.30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5396" y="4800307"/>
            <a:ext cx="2044701" cy="4419601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9177793" y="9283699"/>
            <a:ext cx="161339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600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1600">
                <a:solidFill>
                  <a:srgbClr val="414141"/>
                </a:solidFill>
              </a:rPr>
              <a:t>webkit efl buildbot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Start to fix easy thing (Cont.)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grpSp>
        <p:nvGrpSpPr>
          <p:cNvPr id="86" name="Group 86"/>
          <p:cNvGrpSpPr/>
          <p:nvPr/>
        </p:nvGrpSpPr>
        <p:grpSpPr>
          <a:xfrm>
            <a:off x="704507" y="4637476"/>
            <a:ext cx="11146501" cy="4561956"/>
            <a:chOff x="-127000" y="-88900"/>
            <a:chExt cx="11146499" cy="4561954"/>
          </a:xfrm>
        </p:grpSpPr>
        <p:pic>
          <p:nvPicPr>
            <p:cNvPr id="85" name="Screen Shot 2014-04-22 at 7.25.06 PM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892500" cy="42317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146500" cy="4561955"/>
            </a:xfrm>
            <a:prstGeom prst="rect">
              <a:avLst/>
            </a:prstGeom>
            <a:effectLst/>
          </p:spPr>
        </p:pic>
      </p:grpSp>
      <p:sp>
        <p:nvSpPr>
          <p:cNvPr id="87" name="Shape 87"/>
          <p:cNvSpPr/>
          <p:nvPr/>
        </p:nvSpPr>
        <p:spPr>
          <a:xfrm>
            <a:off x="683193" y="2178050"/>
            <a:ext cx="9468149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3400">
                <a:solidFill>
                  <a:srgbClr val="414141"/>
                </a:solidFill>
              </a:rPr>
              <a:t>For instance, what is my first webkit patch ?</a:t>
            </a:r>
            <a:endParaRPr b="1" sz="3400">
              <a:solidFill>
                <a:srgbClr val="41414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41414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[GTK] WebKit does not compile without JAVASCRIPT_DEBUGGER</a:t>
            </a:r>
            <a:endParaRPr sz="2400">
              <a:solidFill>
                <a:srgbClr val="41414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          - Fix build errors when javascript-debugger is disabled on GTK</a:t>
            </a:r>
            <a:endParaRPr sz="2400">
              <a:solidFill>
                <a:srgbClr val="41414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            (</a:t>
            </a:r>
            <a:r>
              <a:rPr sz="2400" u="sng">
                <a:solidFill>
                  <a:srgbClr val="414141"/>
                </a:solidFill>
                <a:hlinkClick r:id="rId4" invalidUrl="" action="" tgtFrame="" tooltip="" history="1" highlightClick="0" endSnd="0"/>
              </a:rPr>
              <a:t>http://trac.webkit.org/changeset/51783</a:t>
            </a:r>
            <a:r>
              <a:rPr sz="2400">
                <a:solidFill>
                  <a:srgbClr val="414141"/>
                </a:solidFill>
              </a:rPr>
              <a:t>)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Monitor mailing list</a:t>
            </a:r>
          </a:p>
        </p:txBody>
      </p:sp>
      <p:sp>
        <p:nvSpPr>
          <p:cNvPr id="90" name="Shape 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You can know plan or direction what your open source wants to do</a:t>
            </a:r>
          </a:p>
        </p:txBody>
      </p:sp>
      <p:sp>
        <p:nvSpPr>
          <p:cNvPr id="91" name="Shape 91"/>
          <p:cNvSpPr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92" name="Screen Shot 2014-04-22 at 9.54.2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326" y="4147043"/>
            <a:ext cx="5633620" cy="4426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Screen Shot 2014-04-22 at 9.57.0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8836" y="4081829"/>
            <a:ext cx="6433952" cy="4609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Do not forget reviewer comment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Reviewer often gives a hint regarding new contribution item during the code review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9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396" y="4486619"/>
            <a:ext cx="11892008" cy="352355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613500" y="5343409"/>
            <a:ext cx="10798729" cy="1"/>
          </a:xfrm>
          <a:prstGeom prst="line">
            <a:avLst/>
          </a:prstGeom>
          <a:ln w="12700">
            <a:solidFill>
              <a:srgbClr val="D93E2B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Watch active contributor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385318" indent="-385318" defTabSz="479044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952">
                <a:solidFill>
                  <a:srgbClr val="414141"/>
                </a:solidFill>
              </a:rPr>
              <a:t>Read his/her latest patch</a:t>
            </a:r>
            <a:endParaRPr sz="2952">
              <a:solidFill>
                <a:srgbClr val="414141"/>
              </a:solidFill>
            </a:endParaRPr>
          </a:p>
          <a:p>
            <a:pPr lvl="1" marL="770636" indent="-385318" defTabSz="479044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952">
                <a:solidFill>
                  <a:srgbClr val="414141"/>
                </a:solidFill>
              </a:rPr>
              <a:t>WebKit : R</a:t>
            </a:r>
            <a:r>
              <a:rPr i="1" sz="2952">
                <a:solidFill>
                  <a:srgbClr val="414141"/>
                </a:solidFill>
              </a:rPr>
              <a:t>yosuke Niwa, Andreas Kling, Simon Fraser, Zan Dobersek, Dave Hyatt, etc</a:t>
            </a:r>
            <a:endParaRPr sz="2952">
              <a:solidFill>
                <a:srgbClr val="414141"/>
              </a:solidFill>
            </a:endParaRPr>
          </a:p>
          <a:p>
            <a:pPr lvl="1" marL="770636" indent="-385318" defTabSz="479044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952">
                <a:solidFill>
                  <a:srgbClr val="414141"/>
                </a:solidFill>
              </a:rPr>
              <a:t>Blink : </a:t>
            </a:r>
            <a:r>
              <a:rPr i="1" sz="2952">
                <a:solidFill>
                  <a:srgbClr val="414141"/>
                </a:solidFill>
              </a:rPr>
              <a:t>Adam Barth, Tamura Kent, Nill Barth, Kentaro Hara, Jochen Eisinger, Hajime Morrita, etc.</a:t>
            </a:r>
            <a:endParaRPr i="1" sz="2952">
              <a:solidFill>
                <a:srgbClr val="414141"/>
              </a:solidFill>
            </a:endParaRPr>
          </a:p>
          <a:p>
            <a:pPr lvl="0" marL="385318" indent="-385318" defTabSz="479044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952">
                <a:solidFill>
                  <a:srgbClr val="414141"/>
                </a:solidFill>
              </a:rPr>
              <a:t>Become a friend with him or her</a:t>
            </a:r>
            <a:endParaRPr sz="2952">
              <a:solidFill>
                <a:srgbClr val="414141"/>
              </a:solidFill>
            </a:endParaRPr>
          </a:p>
          <a:p>
            <a:pPr lvl="0" marL="0" indent="0" algn="ctr" defTabSz="479044">
              <a:spcBef>
                <a:spcPts val="190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b="1" i="1" sz="5740">
                <a:solidFill>
                  <a:srgbClr val="D93F2A"/>
                </a:solidFill>
              </a:rPr>
              <a:t>You may collaborate with the active contributor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spcBef>
                <a:spcPts val="1400"/>
              </a:spcBef>
              <a:defRPr sz="623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30">
                <a:solidFill>
                  <a:srgbClr val="D93E2B"/>
                </a:solidFill>
              </a:rPr>
              <a:t>Become a first contributor for new spec.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107" name="Screen Shot 2014-04-22 at 9.49.0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3871" y="2512308"/>
            <a:ext cx="10969403" cy="68209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0" name="Group 110"/>
          <p:cNvGrpSpPr/>
          <p:nvPr/>
        </p:nvGrpSpPr>
        <p:grpSpPr>
          <a:xfrm>
            <a:off x="8576814" y="2163631"/>
            <a:ext cx="2260601" cy="1498601"/>
            <a:chOff x="-127000" y="-88900"/>
            <a:chExt cx="2260600" cy="1498600"/>
          </a:xfrm>
        </p:grpSpPr>
        <p:pic>
          <p:nvPicPr>
            <p:cNvPr id="109" name="Screen Shot 2014-04-22 at 9.50.11 PM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006600" cy="1168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8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2260600" cy="1498600"/>
            </a:xfrm>
            <a:prstGeom prst="rect">
              <a:avLst/>
            </a:prstGeom>
            <a:effectLst/>
          </p:spPr>
        </p:pic>
      </p:grpSp>
      <p:grpSp>
        <p:nvGrpSpPr>
          <p:cNvPr id="113" name="Group 113"/>
          <p:cNvGrpSpPr/>
          <p:nvPr/>
        </p:nvGrpSpPr>
        <p:grpSpPr>
          <a:xfrm>
            <a:off x="8578764" y="3843675"/>
            <a:ext cx="3479801" cy="1181101"/>
            <a:chOff x="-127000" y="-88900"/>
            <a:chExt cx="3479800" cy="1181100"/>
          </a:xfrm>
        </p:grpSpPr>
        <p:pic>
          <p:nvPicPr>
            <p:cNvPr id="112" name="Screen Shot 2014-04-22 at 9.50.54 PM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225800" cy="850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1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3479800" cy="11811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2308">
              <a:spcBef>
                <a:spcPts val="1100"/>
              </a:spcBef>
              <a:defRPr sz="51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80">
                <a:solidFill>
                  <a:srgbClr val="D93E2B"/>
                </a:solidFill>
              </a:rPr>
              <a:t>Become a first contributor for new spec. (Cont.)</a:t>
            </a:r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4C4946"/>
                </a:solidFill>
              </a:rPr>
            </a:fld>
          </a:p>
        </p:txBody>
      </p:sp>
      <p:pic>
        <p:nvPicPr>
          <p:cNvPr id="117" name="Screen Shot 2014-04-23 at 7.40.5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" y="3359991"/>
            <a:ext cx="11988800" cy="5441602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442880" y="2324099"/>
            <a:ext cx="1154132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414141"/>
                </a:solidFill>
              </a:rPr>
              <a:t>For instance, if a specification is updated, we can apply the changes to open source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